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panose="020B0604020202020204" charset="0"/>
      <p:regular r:id="rId10"/>
    </p:embeddedFont>
    <p:embeddedFont>
      <p:font typeface="Black Mango SemiBold" panose="020B0604020202020204" charset="0"/>
      <p:regular r:id="rId11"/>
    </p:embeddedFont>
    <p:embeddedFont>
      <p:font typeface="Black Mango SemiBold Bold" panose="020B0604020202020204" charset="0"/>
      <p:regular r:id="rId12"/>
    </p:embeddedFont>
    <p:embeddedFont>
      <p:font typeface="Calibri" panose="020F0502020204030204" pitchFamily="34" charset="0"/>
      <p:regular r:id="rId13"/>
      <p:bold r:id="rId14"/>
      <p:italic r:id="rId15"/>
      <p:boldItalic r:id="rId16"/>
    </p:embeddedFont>
    <p:embeddedFont>
      <p:font typeface="Canva Sans" panose="020B0604020202020204" charset="0"/>
      <p:regular r:id="rId17"/>
    </p:embeddedFont>
    <p:embeddedFont>
      <p:font typeface="Noto Serif Display Medium" panose="020B06040202020202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48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microsoft.com/office/2016/11/relationships/changesInfo" Target="changesInfos/changesInfo1.xml"/><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c21937faaf700f7f0357fba761bb4af3457b14c0eab0b4cf74489e6d7bae9a5c::" providerId="AD" clId="Web-{888E2994-BD26-B1B9-4AB1-9AF469FDCED6}"/>
    <pc:docChg chg="modSld">
      <pc:chgData name="Guest User" userId="S::urn:spo:anon#c21937faaf700f7f0357fba761bb4af3457b14c0eab0b4cf74489e6d7bae9a5c::" providerId="AD" clId="Web-{888E2994-BD26-B1B9-4AB1-9AF469FDCED6}" dt="2023-06-25T04:42:39.404" v="45" actId="20577"/>
      <pc:docMkLst>
        <pc:docMk/>
      </pc:docMkLst>
      <pc:sldChg chg="modSp">
        <pc:chgData name="Guest User" userId="S::urn:spo:anon#c21937faaf700f7f0357fba761bb4af3457b14c0eab0b4cf74489e6d7bae9a5c::" providerId="AD" clId="Web-{888E2994-BD26-B1B9-4AB1-9AF469FDCED6}" dt="2023-06-25T04:36:33.113" v="12" actId="20577"/>
        <pc:sldMkLst>
          <pc:docMk/>
          <pc:sldMk cId="0" sldId="257"/>
        </pc:sldMkLst>
        <pc:spChg chg="mod">
          <ac:chgData name="Guest User" userId="S::urn:spo:anon#c21937faaf700f7f0357fba761bb4af3457b14c0eab0b4cf74489e6d7bae9a5c::" providerId="AD" clId="Web-{888E2994-BD26-B1B9-4AB1-9AF469FDCED6}" dt="2023-06-25T04:36:09.519" v="5" actId="20577"/>
          <ac:spMkLst>
            <pc:docMk/>
            <pc:sldMk cId="0" sldId="257"/>
            <ac:spMk id="7" creationId="{00000000-0000-0000-0000-000000000000}"/>
          </ac:spMkLst>
        </pc:spChg>
        <pc:spChg chg="mod">
          <ac:chgData name="Guest User" userId="S::urn:spo:anon#c21937faaf700f7f0357fba761bb4af3457b14c0eab0b4cf74489e6d7bae9a5c::" providerId="AD" clId="Web-{888E2994-BD26-B1B9-4AB1-9AF469FDCED6}" dt="2023-06-25T04:36:33.113" v="12" actId="20577"/>
          <ac:spMkLst>
            <pc:docMk/>
            <pc:sldMk cId="0" sldId="257"/>
            <ac:spMk id="8" creationId="{00000000-0000-0000-0000-000000000000}"/>
          </ac:spMkLst>
        </pc:spChg>
      </pc:sldChg>
      <pc:sldChg chg="modSp">
        <pc:chgData name="Guest User" userId="S::urn:spo:anon#c21937faaf700f7f0357fba761bb4af3457b14c0eab0b4cf74489e6d7bae9a5c::" providerId="AD" clId="Web-{888E2994-BD26-B1B9-4AB1-9AF469FDCED6}" dt="2023-06-25T04:38:32.773" v="15" actId="20577"/>
        <pc:sldMkLst>
          <pc:docMk/>
          <pc:sldMk cId="0" sldId="259"/>
        </pc:sldMkLst>
        <pc:spChg chg="mod">
          <ac:chgData name="Guest User" userId="S::urn:spo:anon#c21937faaf700f7f0357fba761bb4af3457b14c0eab0b4cf74489e6d7bae9a5c::" providerId="AD" clId="Web-{888E2994-BD26-B1B9-4AB1-9AF469FDCED6}" dt="2023-06-25T04:38:32.773" v="15" actId="20577"/>
          <ac:spMkLst>
            <pc:docMk/>
            <pc:sldMk cId="0" sldId="259"/>
            <ac:spMk id="8" creationId="{00000000-0000-0000-0000-000000000000}"/>
          </ac:spMkLst>
        </pc:spChg>
      </pc:sldChg>
      <pc:sldChg chg="modSp">
        <pc:chgData name="Guest User" userId="S::urn:spo:anon#c21937faaf700f7f0357fba761bb4af3457b14c0eab0b4cf74489e6d7bae9a5c::" providerId="AD" clId="Web-{888E2994-BD26-B1B9-4AB1-9AF469FDCED6}" dt="2023-06-25T04:41:04.089" v="31" actId="20577"/>
        <pc:sldMkLst>
          <pc:docMk/>
          <pc:sldMk cId="0" sldId="260"/>
        </pc:sldMkLst>
        <pc:spChg chg="mod">
          <ac:chgData name="Guest User" userId="S::urn:spo:anon#c21937faaf700f7f0357fba761bb4af3457b14c0eab0b4cf74489e6d7bae9a5c::" providerId="AD" clId="Web-{888E2994-BD26-B1B9-4AB1-9AF469FDCED6}" dt="2023-06-25T04:39:05.117" v="19" actId="20577"/>
          <ac:spMkLst>
            <pc:docMk/>
            <pc:sldMk cId="0" sldId="260"/>
            <ac:spMk id="6" creationId="{00000000-0000-0000-0000-000000000000}"/>
          </ac:spMkLst>
        </pc:spChg>
        <pc:spChg chg="mod">
          <ac:chgData name="Guest User" userId="S::urn:spo:anon#c21937faaf700f7f0357fba761bb4af3457b14c0eab0b4cf74489e6d7bae9a5c::" providerId="AD" clId="Web-{888E2994-BD26-B1B9-4AB1-9AF469FDCED6}" dt="2023-06-25T04:39:18.540" v="21" actId="20577"/>
          <ac:spMkLst>
            <pc:docMk/>
            <pc:sldMk cId="0" sldId="260"/>
            <ac:spMk id="7" creationId="{00000000-0000-0000-0000-000000000000}"/>
          </ac:spMkLst>
        </pc:spChg>
        <pc:spChg chg="mod">
          <ac:chgData name="Guest User" userId="S::urn:spo:anon#c21937faaf700f7f0357fba761bb4af3457b14c0eab0b4cf74489e6d7bae9a5c::" providerId="AD" clId="Web-{888E2994-BD26-B1B9-4AB1-9AF469FDCED6}" dt="2023-06-25T04:41:04.089" v="31" actId="20577"/>
          <ac:spMkLst>
            <pc:docMk/>
            <pc:sldMk cId="0" sldId="260"/>
            <ac:spMk id="8" creationId="{00000000-0000-0000-0000-000000000000}"/>
          </ac:spMkLst>
        </pc:spChg>
      </pc:sldChg>
      <pc:sldChg chg="modSp">
        <pc:chgData name="Guest User" userId="S::urn:spo:anon#c21937faaf700f7f0357fba761bb4af3457b14c0eab0b4cf74489e6d7bae9a5c::" providerId="AD" clId="Web-{888E2994-BD26-B1B9-4AB1-9AF469FDCED6}" dt="2023-06-25T04:41:58.091" v="38" actId="20577"/>
        <pc:sldMkLst>
          <pc:docMk/>
          <pc:sldMk cId="0" sldId="261"/>
        </pc:sldMkLst>
        <pc:spChg chg="mod">
          <ac:chgData name="Guest User" userId="S::urn:spo:anon#c21937faaf700f7f0357fba761bb4af3457b14c0eab0b4cf74489e6d7bae9a5c::" providerId="AD" clId="Web-{888E2994-BD26-B1B9-4AB1-9AF469FDCED6}" dt="2023-06-25T04:41:11.496" v="33" actId="20577"/>
          <ac:spMkLst>
            <pc:docMk/>
            <pc:sldMk cId="0" sldId="261"/>
            <ac:spMk id="10" creationId="{00000000-0000-0000-0000-000000000000}"/>
          </ac:spMkLst>
        </pc:spChg>
        <pc:spChg chg="mod">
          <ac:chgData name="Guest User" userId="S::urn:spo:anon#c21937faaf700f7f0357fba761bb4af3457b14c0eab0b4cf74489e6d7bae9a5c::" providerId="AD" clId="Web-{888E2994-BD26-B1B9-4AB1-9AF469FDCED6}" dt="2023-06-25T04:41:58.091" v="38" actId="20577"/>
          <ac:spMkLst>
            <pc:docMk/>
            <pc:sldMk cId="0" sldId="261"/>
            <ac:spMk id="11" creationId="{00000000-0000-0000-0000-000000000000}"/>
          </ac:spMkLst>
        </pc:spChg>
      </pc:sldChg>
      <pc:sldChg chg="modSp">
        <pc:chgData name="Guest User" userId="S::urn:spo:anon#c21937faaf700f7f0357fba761bb4af3457b14c0eab0b4cf74489e6d7bae9a5c::" providerId="AD" clId="Web-{888E2994-BD26-B1B9-4AB1-9AF469FDCED6}" dt="2023-06-25T04:42:39.404" v="45" actId="20577"/>
        <pc:sldMkLst>
          <pc:docMk/>
          <pc:sldMk cId="0" sldId="262"/>
        </pc:sldMkLst>
        <pc:spChg chg="mod">
          <ac:chgData name="Guest User" userId="S::urn:spo:anon#c21937faaf700f7f0357fba761bb4af3457b14c0eab0b4cf74489e6d7bae9a5c::" providerId="AD" clId="Web-{888E2994-BD26-B1B9-4AB1-9AF469FDCED6}" dt="2023-06-25T04:42:03.028" v="39" actId="20577"/>
          <ac:spMkLst>
            <pc:docMk/>
            <pc:sldMk cId="0" sldId="262"/>
            <ac:spMk id="10" creationId="{00000000-0000-0000-0000-000000000000}"/>
          </ac:spMkLst>
        </pc:spChg>
        <pc:spChg chg="mod">
          <ac:chgData name="Guest User" userId="S::urn:spo:anon#c21937faaf700f7f0357fba761bb4af3457b14c0eab0b4cf74489e6d7bae9a5c::" providerId="AD" clId="Web-{888E2994-BD26-B1B9-4AB1-9AF469FDCED6}" dt="2023-06-25T04:42:39.404" v="45" actId="20577"/>
          <ac:spMkLst>
            <pc:docMk/>
            <pc:sldMk cId="0" sldId="262"/>
            <ac:spMk id="11" creationId="{00000000-0000-0000-0000-000000000000}"/>
          </ac:spMkLst>
        </pc:spChg>
      </pc:sldChg>
    </pc:docChg>
  </pc:docChgLst>
  <pc:docChgLst>
    <pc:chgData name="Madihah Rehana binti Ku Othman" userId="8d6abce4-d1a6-4791-9622-abfbb7da5af2" providerId="ADAL" clId="{BEBA060A-72FA-47F9-9FB2-900A6C182B7C}"/>
    <pc:docChg chg="custSel modSld">
      <pc:chgData name="Madihah Rehana binti Ku Othman" userId="8d6abce4-d1a6-4791-9622-abfbb7da5af2" providerId="ADAL" clId="{BEBA060A-72FA-47F9-9FB2-900A6C182B7C}" dt="2023-07-12T07:41:22.262" v="25" actId="20577"/>
      <pc:docMkLst>
        <pc:docMk/>
      </pc:docMkLst>
      <pc:sldChg chg="modSp">
        <pc:chgData name="Madihah Rehana binti Ku Othman" userId="8d6abce4-d1a6-4791-9622-abfbb7da5af2" providerId="ADAL" clId="{BEBA060A-72FA-47F9-9FB2-900A6C182B7C}" dt="2023-07-12T07:41:22.262" v="25" actId="20577"/>
        <pc:sldMkLst>
          <pc:docMk/>
          <pc:sldMk cId="0" sldId="256"/>
        </pc:sldMkLst>
        <pc:spChg chg="mod">
          <ac:chgData name="Madihah Rehana binti Ku Othman" userId="8d6abce4-d1a6-4791-9622-abfbb7da5af2" providerId="ADAL" clId="{BEBA060A-72FA-47F9-9FB2-900A6C182B7C}" dt="2023-07-12T07:41:22.262" v="25" actId="20577"/>
          <ac:spMkLst>
            <pc:docMk/>
            <pc:sldMk cId="0" sldId="256"/>
            <ac:spMk id="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261" b="31261"/>
          <a:stretch>
            <a:fillRect/>
          </a:stretch>
        </p:blipFill>
        <p:spPr>
          <a:xfrm>
            <a:off x="0" y="0"/>
            <a:ext cx="18288000" cy="10287000"/>
          </a:xfrm>
          <a:prstGeom prst="rect">
            <a:avLst/>
          </a:prstGeom>
        </p:spPr>
      </p:pic>
      <p:sp>
        <p:nvSpPr>
          <p:cNvPr id="3" name="Freeform 3"/>
          <p:cNvSpPr/>
          <p:nvPr/>
        </p:nvSpPr>
        <p:spPr>
          <a:xfrm rot="3541140">
            <a:off x="-1989538" y="-876324"/>
            <a:ext cx="21187013" cy="14274634"/>
          </a:xfrm>
          <a:custGeom>
            <a:avLst/>
            <a:gdLst/>
            <a:ahLst/>
            <a:cxnLst/>
            <a:rect l="l" t="t" r="r" b="b"/>
            <a:pathLst>
              <a:path w="21187013" h="14274634">
                <a:moveTo>
                  <a:pt x="0" y="0"/>
                </a:moveTo>
                <a:lnTo>
                  <a:pt x="21187013" y="0"/>
                </a:lnTo>
                <a:lnTo>
                  <a:pt x="21187013" y="14274634"/>
                </a:lnTo>
                <a:lnTo>
                  <a:pt x="0" y="14274634"/>
                </a:lnTo>
                <a:lnTo>
                  <a:pt x="0" y="0"/>
                </a:lnTo>
                <a:close/>
              </a:path>
            </a:pathLst>
          </a:custGeom>
          <a:blipFill>
            <a:blip r:embed="rId3"/>
            <a:stretch>
              <a:fillRect l="-28629" r="-2194"/>
            </a:stretch>
          </a:blipFill>
        </p:spPr>
      </p:sp>
      <p:sp>
        <p:nvSpPr>
          <p:cNvPr id="4" name="Freeform 4"/>
          <p:cNvSpPr/>
          <p:nvPr/>
        </p:nvSpPr>
        <p:spPr>
          <a:xfrm flipH="1">
            <a:off x="9880490" y="1966525"/>
            <a:ext cx="11168503" cy="8515983"/>
          </a:xfrm>
          <a:custGeom>
            <a:avLst/>
            <a:gdLst/>
            <a:ahLst/>
            <a:cxnLst/>
            <a:rect l="l" t="t" r="r" b="b"/>
            <a:pathLst>
              <a:path w="11168503" h="8515983">
                <a:moveTo>
                  <a:pt x="11168503" y="0"/>
                </a:moveTo>
                <a:lnTo>
                  <a:pt x="0" y="0"/>
                </a:lnTo>
                <a:lnTo>
                  <a:pt x="0" y="8515984"/>
                </a:lnTo>
                <a:lnTo>
                  <a:pt x="11168503" y="8515984"/>
                </a:lnTo>
                <a:lnTo>
                  <a:pt x="11168503" y="0"/>
                </a:lnTo>
                <a:close/>
              </a:path>
            </a:pathLst>
          </a:custGeom>
          <a:blipFill>
            <a:blip r:embed="rId4"/>
            <a:stretch>
              <a:fillRect/>
            </a:stretch>
          </a:blipFill>
        </p:spPr>
      </p:sp>
      <p:sp>
        <p:nvSpPr>
          <p:cNvPr id="5" name="Freeform 5"/>
          <p:cNvSpPr/>
          <p:nvPr/>
        </p:nvSpPr>
        <p:spPr>
          <a:xfrm>
            <a:off x="-1605951" y="1028700"/>
            <a:ext cx="3211902" cy="3334183"/>
          </a:xfrm>
          <a:custGeom>
            <a:avLst/>
            <a:gdLst/>
            <a:ahLst/>
            <a:cxnLst/>
            <a:rect l="l" t="t" r="r" b="b"/>
            <a:pathLst>
              <a:path w="3211902" h="3334183">
                <a:moveTo>
                  <a:pt x="0" y="0"/>
                </a:moveTo>
                <a:lnTo>
                  <a:pt x="3211902" y="0"/>
                </a:lnTo>
                <a:lnTo>
                  <a:pt x="3211902" y="3334183"/>
                </a:lnTo>
                <a:lnTo>
                  <a:pt x="0" y="3334183"/>
                </a:lnTo>
                <a:lnTo>
                  <a:pt x="0" y="0"/>
                </a:lnTo>
                <a:close/>
              </a:path>
            </a:pathLst>
          </a:custGeom>
          <a:blipFill>
            <a:blip r:embed="rId5"/>
            <a:stretch>
              <a:fillRect/>
            </a:stretch>
          </a:blipFill>
        </p:spPr>
      </p:sp>
      <p:sp>
        <p:nvSpPr>
          <p:cNvPr id="6" name="Freeform 6"/>
          <p:cNvSpPr/>
          <p:nvPr/>
        </p:nvSpPr>
        <p:spPr>
          <a:xfrm>
            <a:off x="11601735" y="-1390150"/>
            <a:ext cx="2678333" cy="2780300"/>
          </a:xfrm>
          <a:custGeom>
            <a:avLst/>
            <a:gdLst/>
            <a:ahLst/>
            <a:cxnLst/>
            <a:rect l="l" t="t" r="r" b="b"/>
            <a:pathLst>
              <a:path w="2678333" h="2780300">
                <a:moveTo>
                  <a:pt x="0" y="0"/>
                </a:moveTo>
                <a:lnTo>
                  <a:pt x="2678333" y="0"/>
                </a:lnTo>
                <a:lnTo>
                  <a:pt x="2678333" y="2780300"/>
                </a:lnTo>
                <a:lnTo>
                  <a:pt x="0" y="2780300"/>
                </a:lnTo>
                <a:lnTo>
                  <a:pt x="0" y="0"/>
                </a:lnTo>
                <a:close/>
              </a:path>
            </a:pathLst>
          </a:custGeom>
          <a:blipFill>
            <a:blip r:embed="rId5"/>
            <a:stretch>
              <a:fillRect/>
            </a:stretch>
          </a:blipFill>
        </p:spPr>
      </p:sp>
      <p:sp>
        <p:nvSpPr>
          <p:cNvPr id="7" name="TextBox 7"/>
          <p:cNvSpPr txBox="1"/>
          <p:nvPr/>
        </p:nvSpPr>
        <p:spPr>
          <a:xfrm>
            <a:off x="2070477" y="2090350"/>
            <a:ext cx="8206414" cy="3053150"/>
          </a:xfrm>
          <a:prstGeom prst="rect">
            <a:avLst/>
          </a:prstGeom>
        </p:spPr>
        <p:txBody>
          <a:bodyPr lIns="0" tIns="0" rIns="0" bIns="0" rtlCol="0" anchor="t">
            <a:spAutoFit/>
          </a:bodyPr>
          <a:lstStyle/>
          <a:p>
            <a:pPr algn="ctr">
              <a:lnSpc>
                <a:spcPts val="11922"/>
              </a:lnSpc>
            </a:pPr>
            <a:r>
              <a:rPr lang="en-US" sz="11038" spc="540">
                <a:solidFill>
                  <a:srgbClr val="9B7266"/>
                </a:solidFill>
                <a:latin typeface="Black Mango SemiBold"/>
              </a:rPr>
              <a:t>English Year 6</a:t>
            </a:r>
          </a:p>
        </p:txBody>
      </p:sp>
      <p:sp>
        <p:nvSpPr>
          <p:cNvPr id="8" name="TextBox 8"/>
          <p:cNvSpPr txBox="1"/>
          <p:nvPr/>
        </p:nvSpPr>
        <p:spPr>
          <a:xfrm>
            <a:off x="2537004" y="5215197"/>
            <a:ext cx="7739886" cy="912301"/>
          </a:xfrm>
          <a:prstGeom prst="rect">
            <a:avLst/>
          </a:prstGeom>
        </p:spPr>
        <p:txBody>
          <a:bodyPr lIns="0" tIns="0" rIns="0" bIns="0" rtlCol="0" anchor="t">
            <a:spAutoFit/>
          </a:bodyPr>
          <a:lstStyle/>
          <a:p>
            <a:pPr marL="0" lvl="0" indent="0" algn="ctr">
              <a:lnSpc>
                <a:spcPts val="7774"/>
              </a:lnSpc>
              <a:spcBef>
                <a:spcPct val="0"/>
              </a:spcBef>
            </a:pPr>
            <a:r>
              <a:rPr lang="en-US" sz="5553" spc="33" dirty="0">
                <a:solidFill>
                  <a:srgbClr val="9B7266"/>
                </a:solidFill>
                <a:latin typeface="Arimo"/>
              </a:rPr>
              <a:t>Unit 2 – Life in the past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25" b="3125"/>
          <a:stretch>
            <a:fillRect/>
          </a:stretch>
        </p:blipFill>
        <p:spPr>
          <a:xfrm>
            <a:off x="0" y="0"/>
            <a:ext cx="18288000" cy="10287000"/>
          </a:xfrm>
          <a:prstGeom prst="rect">
            <a:avLst/>
          </a:prstGeom>
        </p:spPr>
      </p:pic>
      <p:sp>
        <p:nvSpPr>
          <p:cNvPr id="3" name="Freeform 3"/>
          <p:cNvSpPr/>
          <p:nvPr/>
        </p:nvSpPr>
        <p:spPr>
          <a:xfrm rot="5231036">
            <a:off x="11464486" y="959454"/>
            <a:ext cx="13647028" cy="9194610"/>
          </a:xfrm>
          <a:custGeom>
            <a:avLst/>
            <a:gdLst/>
            <a:ahLst/>
            <a:cxnLst/>
            <a:rect l="l" t="t" r="r" b="b"/>
            <a:pathLst>
              <a:path w="13647028" h="9194610">
                <a:moveTo>
                  <a:pt x="0" y="0"/>
                </a:moveTo>
                <a:lnTo>
                  <a:pt x="13647028" y="0"/>
                </a:lnTo>
                <a:lnTo>
                  <a:pt x="13647028" y="9194610"/>
                </a:lnTo>
                <a:lnTo>
                  <a:pt x="0" y="9194610"/>
                </a:lnTo>
                <a:lnTo>
                  <a:pt x="0" y="0"/>
                </a:lnTo>
                <a:close/>
              </a:path>
            </a:pathLst>
          </a:custGeom>
          <a:blipFill>
            <a:blip r:embed="rId3"/>
            <a:stretch>
              <a:fillRect l="-28629" r="-2194"/>
            </a:stretch>
          </a:blipFill>
        </p:spPr>
      </p:sp>
      <p:grpSp>
        <p:nvGrpSpPr>
          <p:cNvPr id="4" name="Group 4"/>
          <p:cNvGrpSpPr>
            <a:grpSpLocks noChangeAspect="1"/>
          </p:cNvGrpSpPr>
          <p:nvPr/>
        </p:nvGrpSpPr>
        <p:grpSpPr>
          <a:xfrm>
            <a:off x="9525040" y="2522178"/>
            <a:ext cx="8762960" cy="6069162"/>
            <a:chOff x="0" y="0"/>
            <a:chExt cx="3429000" cy="2374900"/>
          </a:xfrm>
        </p:grpSpPr>
        <p:sp>
          <p:nvSpPr>
            <p:cNvPr id="5" name="Freeform 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309" b="-309"/>
              </a:stretch>
            </a:blipFill>
          </p:spPr>
        </p:sp>
        <p:sp>
          <p:nvSpPr>
            <p:cNvPr id="6" name="Freeform 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7" name="TextBox 7"/>
          <p:cNvSpPr txBox="1"/>
          <p:nvPr/>
        </p:nvSpPr>
        <p:spPr>
          <a:xfrm>
            <a:off x="551984" y="1092405"/>
            <a:ext cx="13138098" cy="1692771"/>
          </a:xfrm>
          <a:prstGeom prst="rect">
            <a:avLst/>
          </a:prstGeom>
        </p:spPr>
        <p:txBody>
          <a:bodyPr lIns="0" tIns="0" rIns="0" bIns="0" rtlCol="0" anchor="t">
            <a:spAutoFit/>
          </a:bodyPr>
          <a:lstStyle/>
          <a:p>
            <a:pPr algn="ctr">
              <a:lnSpc>
                <a:spcPts val="13654"/>
              </a:lnSpc>
              <a:spcBef>
                <a:spcPct val="0"/>
              </a:spcBef>
            </a:pPr>
            <a:r>
              <a:rPr lang="en-US" sz="9750" dirty="0">
                <a:solidFill>
                  <a:srgbClr val="FFFFFF"/>
                </a:solidFill>
                <a:latin typeface="Black Mango SemiBold"/>
              </a:rPr>
              <a:t>Learning Objectives</a:t>
            </a:r>
            <a:endParaRPr lang="en-US" sz="9753" dirty="0">
              <a:solidFill>
                <a:srgbClr val="FFFFFF"/>
              </a:solidFill>
              <a:latin typeface="Black Mango SemiBold"/>
            </a:endParaRPr>
          </a:p>
        </p:txBody>
      </p:sp>
      <p:sp>
        <p:nvSpPr>
          <p:cNvPr id="8" name="TextBox 8"/>
          <p:cNvSpPr txBox="1"/>
          <p:nvPr/>
        </p:nvSpPr>
        <p:spPr>
          <a:xfrm>
            <a:off x="1321116" y="3248222"/>
            <a:ext cx="8203923" cy="6788397"/>
          </a:xfrm>
          <a:prstGeom prst="rect">
            <a:avLst/>
          </a:prstGeom>
        </p:spPr>
        <p:txBody>
          <a:bodyPr lIns="0" tIns="0" rIns="0" bIns="0" rtlCol="0" anchor="t">
            <a:spAutoFit/>
          </a:bodyPr>
          <a:lstStyle/>
          <a:p>
            <a:pPr>
              <a:lnSpc>
                <a:spcPts val="4061"/>
              </a:lnSpc>
            </a:pPr>
            <a:r>
              <a:rPr lang="en-GB" sz="2900" spc="301">
                <a:solidFill>
                  <a:srgbClr val="FFFFFF"/>
                </a:solidFill>
                <a:latin typeface="Arimo"/>
              </a:rPr>
              <a:t>By the end of the lesson, pupils will be able:</a:t>
            </a:r>
            <a:endParaRPr lang="en-GB" sz="2900" spc="301">
              <a:solidFill>
                <a:srgbClr val="FFFFFF"/>
              </a:solidFill>
              <a:latin typeface="Arimo"/>
              <a:ea typeface="Arimo"/>
              <a:cs typeface="Arimo"/>
            </a:endParaRPr>
          </a:p>
          <a:p>
            <a:pPr marL="626110" lvl="1" indent="-313055">
              <a:lnSpc>
                <a:spcPts val="4061"/>
              </a:lnSpc>
              <a:buFont typeface="Arial"/>
              <a:buChar char="•"/>
            </a:pPr>
            <a:r>
              <a:rPr lang="en-GB" sz="2900" spc="301" dirty="0">
                <a:solidFill>
                  <a:srgbClr val="FFFFFF"/>
                </a:solidFill>
                <a:latin typeface="Arimo"/>
              </a:rPr>
              <a:t>Guess the meaning of unfamiliar words from clues provided by other known words and by context.</a:t>
            </a:r>
            <a:endParaRPr lang="en-GB" sz="2900" spc="301" dirty="0">
              <a:solidFill>
                <a:srgbClr val="FFFFFF"/>
              </a:solidFill>
              <a:latin typeface="Arimo"/>
              <a:ea typeface="Arimo"/>
              <a:cs typeface="Arimo"/>
            </a:endParaRPr>
          </a:p>
          <a:p>
            <a:pPr marL="626110" lvl="1" indent="-313055">
              <a:lnSpc>
                <a:spcPts val="4061"/>
              </a:lnSpc>
              <a:buFont typeface="Arial"/>
              <a:buChar char="•"/>
            </a:pPr>
            <a:r>
              <a:rPr lang="en-GB" sz="2900" spc="301" dirty="0">
                <a:solidFill>
                  <a:srgbClr val="FFFFFF"/>
                </a:solidFill>
                <a:latin typeface="Arimo"/>
              </a:rPr>
              <a:t>Understand specific information and details of simple longer texts.</a:t>
            </a:r>
            <a:endParaRPr lang="en-GB" sz="2900" spc="301" dirty="0">
              <a:solidFill>
                <a:srgbClr val="FFFFFF"/>
              </a:solidFill>
              <a:latin typeface="Arimo"/>
              <a:ea typeface="Arimo"/>
              <a:cs typeface="Arimo"/>
            </a:endParaRPr>
          </a:p>
          <a:p>
            <a:pPr marL="626110" lvl="1" indent="-313055">
              <a:lnSpc>
                <a:spcPts val="4061"/>
              </a:lnSpc>
              <a:buFont typeface="Arial"/>
              <a:buChar char="•"/>
            </a:pPr>
            <a:r>
              <a:rPr lang="en-GB" sz="2900" spc="301" dirty="0">
                <a:solidFill>
                  <a:srgbClr val="FFFFFF"/>
                </a:solidFill>
                <a:latin typeface="Arimo"/>
              </a:rPr>
              <a:t>Recognise and reproduce independently a wide range of target language phonemes.</a:t>
            </a:r>
            <a:endParaRPr lang="en-GB" sz="2900" spc="301" dirty="0">
              <a:solidFill>
                <a:srgbClr val="FFFFFF"/>
              </a:solidFill>
              <a:latin typeface="Arimo"/>
              <a:ea typeface="Arimo"/>
              <a:cs typeface="Arimo"/>
            </a:endParaRPr>
          </a:p>
          <a:p>
            <a:pPr marL="626110" lvl="1" indent="-313055">
              <a:lnSpc>
                <a:spcPts val="4061"/>
              </a:lnSpc>
              <a:buFont typeface="Arial"/>
              <a:buChar char="•"/>
            </a:pPr>
            <a:r>
              <a:rPr lang="en-GB" sz="2900" spc="301" dirty="0">
                <a:solidFill>
                  <a:srgbClr val="FFFFFF"/>
                </a:solidFill>
                <a:latin typeface="Arimo"/>
              </a:rPr>
              <a:t>Understand more complex supported questions.</a:t>
            </a:r>
            <a:endParaRPr lang="en-GB" sz="2900" spc="301" dirty="0">
              <a:solidFill>
                <a:srgbClr val="FFFFFF"/>
              </a:solidFill>
              <a:latin typeface="Arimo"/>
              <a:ea typeface="Arimo"/>
              <a:cs typeface="Arimo"/>
            </a:endParaRPr>
          </a:p>
          <a:p>
            <a:pPr>
              <a:lnSpc>
                <a:spcPts val="4061"/>
              </a:lnSpc>
            </a:pPr>
            <a:endParaRPr lang="en-GB" sz="2900" spc="301" dirty="0">
              <a:solidFill>
                <a:srgbClr val="FFFFFF"/>
              </a:solidFill>
              <a:latin typeface="Arimo"/>
              <a:ea typeface="Arimo"/>
              <a:cs typeface="Arimo"/>
            </a:endParaRPr>
          </a:p>
        </p:txBody>
      </p:sp>
      <p:sp>
        <p:nvSpPr>
          <p:cNvPr id="9" name="AutoShape 9"/>
          <p:cNvSpPr/>
          <p:nvPr/>
        </p:nvSpPr>
        <p:spPr>
          <a:xfrm>
            <a:off x="1009650" y="3673919"/>
            <a:ext cx="0" cy="7814888"/>
          </a:xfrm>
          <a:prstGeom prst="line">
            <a:avLst/>
          </a:prstGeom>
          <a:ln w="38100" cap="flat">
            <a:solidFill>
              <a:srgbClr val="FFFFFF"/>
            </a:solidFill>
            <a:prstDash val="solid"/>
            <a:headEnd type="none" w="sm" len="sm"/>
            <a:tailEnd type="none" w="sm" len="sm"/>
          </a:ln>
        </p:spPr>
      </p:sp>
      <p:sp>
        <p:nvSpPr>
          <p:cNvPr id="10" name="AutoShape 10"/>
          <p:cNvSpPr/>
          <p:nvPr/>
        </p:nvSpPr>
        <p:spPr>
          <a:xfrm>
            <a:off x="1047750" y="-720143"/>
            <a:ext cx="0" cy="1748843"/>
          </a:xfrm>
          <a:prstGeom prst="line">
            <a:avLst/>
          </a:prstGeom>
          <a:ln w="38100" cap="flat">
            <a:solidFill>
              <a:srgbClr val="FFFF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96147"/>
        </a:solidFill>
        <a:effectLst/>
      </p:bgPr>
    </p:bg>
    <p:spTree>
      <p:nvGrpSpPr>
        <p:cNvPr id="1" name=""/>
        <p:cNvGrpSpPr/>
        <p:nvPr/>
      </p:nvGrpSpPr>
      <p:grpSpPr>
        <a:xfrm>
          <a:off x="0" y="0"/>
          <a:ext cx="0" cy="0"/>
          <a:chOff x="0" y="0"/>
          <a:chExt cx="0" cy="0"/>
        </a:xfrm>
      </p:grpSpPr>
      <p:grpSp>
        <p:nvGrpSpPr>
          <p:cNvPr id="2" name="Group 2"/>
          <p:cNvGrpSpPr/>
          <p:nvPr/>
        </p:nvGrpSpPr>
        <p:grpSpPr>
          <a:xfrm>
            <a:off x="9909551" y="-161669"/>
            <a:ext cx="8801202" cy="10710373"/>
            <a:chOff x="0" y="0"/>
            <a:chExt cx="2318012" cy="2820839"/>
          </a:xfrm>
        </p:grpSpPr>
        <p:sp>
          <p:nvSpPr>
            <p:cNvPr id="3"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018"/>
                </a:lnSpc>
              </a:pPr>
              <a:endParaRPr/>
            </a:p>
          </p:txBody>
        </p:sp>
      </p:grpSp>
      <p:sp>
        <p:nvSpPr>
          <p:cNvPr id="5" name="Freeform 5"/>
          <p:cNvSpPr/>
          <p:nvPr/>
        </p:nvSpPr>
        <p:spPr>
          <a:xfrm rot="5400000" flipV="1">
            <a:off x="4588241" y="3591098"/>
            <a:ext cx="10287000" cy="3104804"/>
          </a:xfrm>
          <a:custGeom>
            <a:avLst/>
            <a:gdLst/>
            <a:ahLst/>
            <a:cxnLst/>
            <a:rect l="l" t="t" r="r" b="b"/>
            <a:pathLst>
              <a:path w="10287000" h="3104804">
                <a:moveTo>
                  <a:pt x="0" y="3104804"/>
                </a:moveTo>
                <a:lnTo>
                  <a:pt x="10287000" y="3104804"/>
                </a:lnTo>
                <a:lnTo>
                  <a:pt x="10287000" y="0"/>
                </a:lnTo>
                <a:lnTo>
                  <a:pt x="0" y="0"/>
                </a:lnTo>
                <a:lnTo>
                  <a:pt x="0" y="31048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5103648" y="3258011"/>
            <a:ext cx="8385505" cy="5204603"/>
            <a:chOff x="0" y="0"/>
            <a:chExt cx="19050000" cy="11823700"/>
          </a:xfrm>
        </p:grpSpPr>
        <p:sp>
          <p:nvSpPr>
            <p:cNvPr id="7" name="Freeform 7"/>
            <p:cNvSpPr/>
            <p:nvPr/>
          </p:nvSpPr>
          <p:spPr>
            <a:xfrm>
              <a:off x="293887" y="377952"/>
              <a:ext cx="18462225" cy="11067795"/>
            </a:xfrm>
            <a:custGeom>
              <a:avLst/>
              <a:gdLst/>
              <a:ahLst/>
              <a:cxnLst/>
              <a:rect l="l" t="t" r="r" b="b"/>
              <a:pathLst>
                <a:path w="18462225" h="11067795">
                  <a:moveTo>
                    <a:pt x="9231113" y="8854"/>
                  </a:moveTo>
                  <a:cubicBezTo>
                    <a:pt x="6079001" y="0"/>
                    <a:pt x="3160279" y="1051127"/>
                    <a:pt x="1580140" y="2764219"/>
                  </a:cubicBezTo>
                  <a:cubicBezTo>
                    <a:pt x="0" y="4477310"/>
                    <a:pt x="0" y="6590485"/>
                    <a:pt x="1580140" y="8303577"/>
                  </a:cubicBezTo>
                  <a:cubicBezTo>
                    <a:pt x="3160279" y="10016669"/>
                    <a:pt x="6079001" y="11067795"/>
                    <a:pt x="9231113" y="11058941"/>
                  </a:cubicBezTo>
                  <a:cubicBezTo>
                    <a:pt x="12383225" y="11067795"/>
                    <a:pt x="15301947" y="10016669"/>
                    <a:pt x="16882086" y="8303577"/>
                  </a:cubicBezTo>
                  <a:cubicBezTo>
                    <a:pt x="18462226" y="6590485"/>
                    <a:pt x="18462226" y="4477310"/>
                    <a:pt x="16882086" y="2764219"/>
                  </a:cubicBezTo>
                  <a:cubicBezTo>
                    <a:pt x="15301947" y="1051127"/>
                    <a:pt x="12383225" y="0"/>
                    <a:pt x="9231113" y="8854"/>
                  </a:cubicBezTo>
                  <a:close/>
                </a:path>
              </a:pathLst>
            </a:custGeom>
            <a:blipFill>
              <a:blip r:embed="rId4"/>
              <a:stretch>
                <a:fillRect l="-10780" r="-10780"/>
              </a:stretch>
            </a:blipFill>
          </p:spPr>
        </p:sp>
        <p:sp>
          <p:nvSpPr>
            <p:cNvPr id="8" name="Freeform 8"/>
            <p:cNvSpPr/>
            <p:nvPr/>
          </p:nvSpPr>
          <p:spPr>
            <a:xfrm>
              <a:off x="0" y="0"/>
              <a:ext cx="19050000" cy="11823700"/>
            </a:xfrm>
            <a:custGeom>
              <a:avLst/>
              <a:gdLst/>
              <a:ahLst/>
              <a:cxnLst/>
              <a:rect l="l" t="t" r="r" b="b"/>
              <a:pathLst>
                <a:path w="19050000" h="11823700">
                  <a:moveTo>
                    <a:pt x="0" y="0"/>
                  </a:moveTo>
                  <a:lnTo>
                    <a:pt x="19050000" y="0"/>
                  </a:lnTo>
                  <a:lnTo>
                    <a:pt x="19050000" y="11823700"/>
                  </a:lnTo>
                  <a:lnTo>
                    <a:pt x="0" y="11823700"/>
                  </a:lnTo>
                  <a:close/>
                </a:path>
              </a:pathLst>
            </a:custGeom>
            <a:blipFill>
              <a:blip r:embed="rId5"/>
              <a:stretch>
                <a:fillRect b="-87"/>
              </a:stretch>
            </a:blipFill>
          </p:spPr>
        </p:sp>
      </p:grpSp>
      <p:sp>
        <p:nvSpPr>
          <p:cNvPr id="9" name="TextBox 9"/>
          <p:cNvSpPr txBox="1"/>
          <p:nvPr/>
        </p:nvSpPr>
        <p:spPr>
          <a:xfrm>
            <a:off x="3593577" y="590856"/>
            <a:ext cx="11100846" cy="780438"/>
          </a:xfrm>
          <a:prstGeom prst="rect">
            <a:avLst/>
          </a:prstGeom>
        </p:spPr>
        <p:txBody>
          <a:bodyPr lIns="0" tIns="0" rIns="0" bIns="0" rtlCol="0" anchor="t">
            <a:spAutoFit/>
          </a:bodyPr>
          <a:lstStyle/>
          <a:p>
            <a:pPr>
              <a:lnSpc>
                <a:spcPts val="6333"/>
              </a:lnSpc>
              <a:spcBef>
                <a:spcPct val="0"/>
              </a:spcBef>
            </a:pPr>
            <a:r>
              <a:rPr lang="en-US" sz="4524" spc="339">
                <a:solidFill>
                  <a:srgbClr val="FFFFFF"/>
                </a:solidFill>
                <a:latin typeface="Black Mango SemiBold"/>
              </a:rPr>
              <a:t>DO YOU RECALL WHO THIS IS?</a:t>
            </a:r>
          </a:p>
        </p:txBody>
      </p:sp>
      <p:sp>
        <p:nvSpPr>
          <p:cNvPr id="10" name="TextBox 10"/>
          <p:cNvSpPr txBox="1"/>
          <p:nvPr/>
        </p:nvSpPr>
        <p:spPr>
          <a:xfrm>
            <a:off x="416379" y="1916211"/>
            <a:ext cx="4687269" cy="7342089"/>
          </a:xfrm>
          <a:prstGeom prst="rect">
            <a:avLst/>
          </a:prstGeom>
        </p:spPr>
        <p:txBody>
          <a:bodyPr lIns="0" tIns="0" rIns="0" bIns="0" rtlCol="0" anchor="t">
            <a:spAutoFit/>
          </a:bodyPr>
          <a:lstStyle/>
          <a:p>
            <a:pPr marL="0" lvl="0" indent="0">
              <a:lnSpc>
                <a:spcPts val="3223"/>
              </a:lnSpc>
              <a:spcBef>
                <a:spcPct val="0"/>
              </a:spcBef>
            </a:pPr>
            <a:r>
              <a:rPr lang="en-US" sz="2302" spc="239">
                <a:solidFill>
                  <a:srgbClr val="FFFFFF"/>
                </a:solidFill>
                <a:latin typeface="Arimo"/>
              </a:rPr>
              <a:t>Samuel Pepys (1633-1703) was an English naval administrator and Member of Parliament known for his extensive diary. Written from 1660 to 1669, the diary provides a detailed account of 17th-century England. It covers historical events like the restoration of the monarchy, the Great Plague of London, and the Great Fire of London. Pepys wrote candidly about his personal life, capturing everyday details and offering insights into social, cultural, and political aspects of the time. </a:t>
            </a:r>
          </a:p>
        </p:txBody>
      </p:sp>
      <p:sp>
        <p:nvSpPr>
          <p:cNvPr id="11" name="TextBox 11"/>
          <p:cNvSpPr txBox="1"/>
          <p:nvPr/>
        </p:nvSpPr>
        <p:spPr>
          <a:xfrm>
            <a:off x="13489152" y="2996766"/>
            <a:ext cx="4985962" cy="4245842"/>
          </a:xfrm>
          <a:prstGeom prst="rect">
            <a:avLst/>
          </a:prstGeom>
        </p:spPr>
        <p:txBody>
          <a:bodyPr lIns="0" tIns="0" rIns="0" bIns="0" rtlCol="0" anchor="t">
            <a:spAutoFit/>
          </a:bodyPr>
          <a:lstStyle/>
          <a:p>
            <a:pPr marL="0" lvl="0" indent="0">
              <a:lnSpc>
                <a:spcPts val="3097"/>
              </a:lnSpc>
              <a:spcBef>
                <a:spcPct val="0"/>
              </a:spcBef>
            </a:pPr>
            <a:r>
              <a:rPr lang="en-US" sz="2212" spc="230">
                <a:solidFill>
                  <a:srgbClr val="FFFFFF"/>
                </a:solidFill>
                <a:latin typeface="Arimo"/>
              </a:rPr>
              <a:t>His diary remained hidden until the 19th century when it was published, becoming a significant historical work. Pepys' diary is valued for its frankness, vivid descriptions, and portrayal of life in Restoration England. It continues to captivate readers, serving as a time capsule of a pivotal period in English history.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rot="-5400000" flipV="1">
            <a:off x="-3540254" y="3591098"/>
            <a:ext cx="10287000" cy="3104804"/>
          </a:xfrm>
          <a:custGeom>
            <a:avLst/>
            <a:gdLst/>
            <a:ahLst/>
            <a:cxnLst/>
            <a:rect l="l" t="t" r="r" b="b"/>
            <a:pathLst>
              <a:path w="10287000" h="3104804">
                <a:moveTo>
                  <a:pt x="0" y="3104804"/>
                </a:moveTo>
                <a:lnTo>
                  <a:pt x="10287000" y="3104804"/>
                </a:lnTo>
                <a:lnTo>
                  <a:pt x="10287000" y="0"/>
                </a:lnTo>
                <a:lnTo>
                  <a:pt x="0" y="0"/>
                </a:lnTo>
                <a:lnTo>
                  <a:pt x="0" y="310480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935954" y="819908"/>
            <a:ext cx="5796209" cy="9033337"/>
            <a:chOff x="0" y="0"/>
            <a:chExt cx="3365500" cy="5245100"/>
          </a:xfrm>
        </p:grpSpPr>
        <p:sp>
          <p:nvSpPr>
            <p:cNvPr id="4" name="Freeform 4"/>
            <p:cNvSpPr/>
            <p:nvPr/>
          </p:nvSpPr>
          <p:spPr>
            <a:xfrm>
              <a:off x="0" y="0"/>
              <a:ext cx="3352800" cy="5219700"/>
            </a:xfrm>
            <a:custGeom>
              <a:avLst/>
              <a:gdLst/>
              <a:ahLst/>
              <a:cxnLst/>
              <a:rect l="l" t="t" r="r" b="b"/>
              <a:pathLst>
                <a:path w="3352800" h="52197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4"/>
              <a:stretch>
                <a:fillRect l="-66295" r="-66295"/>
              </a:stretch>
            </a:blipFill>
          </p:spPr>
        </p:sp>
        <p:sp>
          <p:nvSpPr>
            <p:cNvPr id="5" name="Freeform 5"/>
            <p:cNvSpPr/>
            <p:nvPr/>
          </p:nvSpPr>
          <p:spPr>
            <a:xfrm>
              <a:off x="0" y="0"/>
              <a:ext cx="3352800" cy="292100"/>
            </a:xfrm>
            <a:custGeom>
              <a:avLst/>
              <a:gdLst/>
              <a:ahLst/>
              <a:cxnLst/>
              <a:rect l="l" t="t" r="r" b="b"/>
              <a:pathLst>
                <a:path w="3352800" h="292100">
                  <a:moveTo>
                    <a:pt x="3352800" y="292100"/>
                  </a:moveTo>
                  <a:lnTo>
                    <a:pt x="0" y="292100"/>
                  </a:lnTo>
                  <a:lnTo>
                    <a:pt x="0" y="0"/>
                  </a:lnTo>
                  <a:lnTo>
                    <a:pt x="3352800" y="0"/>
                  </a:lnTo>
                  <a:lnTo>
                    <a:pt x="3352800" y="292100"/>
                  </a:lnTo>
                  <a:close/>
                </a:path>
              </a:pathLst>
            </a:custGeom>
            <a:blipFill>
              <a:blip r:embed="rId5"/>
              <a:stretch>
                <a:fillRect t="-7825" b="-70087"/>
              </a:stretch>
            </a:blipFill>
          </p:spPr>
        </p:sp>
        <p:sp>
          <p:nvSpPr>
            <p:cNvPr id="6" name="Freeform 6"/>
            <p:cNvSpPr/>
            <p:nvPr/>
          </p:nvSpPr>
          <p:spPr>
            <a:xfrm>
              <a:off x="0" y="4775200"/>
              <a:ext cx="3365500" cy="469900"/>
            </a:xfrm>
            <a:custGeom>
              <a:avLst/>
              <a:gdLst/>
              <a:ahLst/>
              <a:cxnLst/>
              <a:rect l="l" t="t" r="r" b="b"/>
              <a:pathLst>
                <a:path w="3365500" h="469900">
                  <a:moveTo>
                    <a:pt x="3365500" y="469900"/>
                  </a:moveTo>
                  <a:lnTo>
                    <a:pt x="0" y="469900"/>
                  </a:lnTo>
                  <a:lnTo>
                    <a:pt x="0" y="0"/>
                  </a:lnTo>
                  <a:lnTo>
                    <a:pt x="3365500" y="0"/>
                  </a:lnTo>
                  <a:lnTo>
                    <a:pt x="3365500" y="469900"/>
                  </a:lnTo>
                  <a:close/>
                </a:path>
              </a:pathLst>
            </a:custGeom>
            <a:blipFill>
              <a:blip r:embed="rId6"/>
              <a:stretch>
                <a:fillRect t="-137943" b="-27056"/>
              </a:stretch>
            </a:blipFill>
          </p:spPr>
        </p:sp>
      </p:grpSp>
      <p:sp>
        <p:nvSpPr>
          <p:cNvPr id="7" name="TextBox 7"/>
          <p:cNvSpPr txBox="1"/>
          <p:nvPr/>
        </p:nvSpPr>
        <p:spPr>
          <a:xfrm>
            <a:off x="8284997" y="1391526"/>
            <a:ext cx="8974303" cy="1249694"/>
          </a:xfrm>
          <a:prstGeom prst="rect">
            <a:avLst/>
          </a:prstGeom>
        </p:spPr>
        <p:txBody>
          <a:bodyPr lIns="0" tIns="0" rIns="0" bIns="0" rtlCol="0" anchor="t">
            <a:spAutoFit/>
          </a:bodyPr>
          <a:lstStyle/>
          <a:p>
            <a:pPr>
              <a:lnSpc>
                <a:spcPts val="10173"/>
              </a:lnSpc>
              <a:spcBef>
                <a:spcPct val="0"/>
              </a:spcBef>
            </a:pPr>
            <a:r>
              <a:rPr lang="en-US" sz="7266">
                <a:solidFill>
                  <a:srgbClr val="9B7266"/>
                </a:solidFill>
                <a:latin typeface="Black Mango SemiBold"/>
              </a:rPr>
              <a:t>SHARING SESSION</a:t>
            </a:r>
          </a:p>
        </p:txBody>
      </p:sp>
      <p:sp>
        <p:nvSpPr>
          <p:cNvPr id="8" name="TextBox 8"/>
          <p:cNvSpPr txBox="1"/>
          <p:nvPr/>
        </p:nvSpPr>
        <p:spPr>
          <a:xfrm>
            <a:off x="9144000" y="3646883"/>
            <a:ext cx="7247948" cy="3906576"/>
          </a:xfrm>
          <a:prstGeom prst="rect">
            <a:avLst/>
          </a:prstGeom>
        </p:spPr>
        <p:txBody>
          <a:bodyPr lIns="0" tIns="0" rIns="0" bIns="0" rtlCol="0" anchor="t">
            <a:spAutoFit/>
          </a:bodyPr>
          <a:lstStyle/>
          <a:p>
            <a:pPr algn="ctr">
              <a:lnSpc>
                <a:spcPts val="5156"/>
              </a:lnSpc>
              <a:spcBef>
                <a:spcPct val="0"/>
              </a:spcBef>
            </a:pPr>
            <a:r>
              <a:rPr lang="en-GB" sz="3650" spc="383">
                <a:solidFill>
                  <a:srgbClr val="9B7266"/>
                </a:solidFill>
                <a:latin typeface="Arimo"/>
              </a:rPr>
              <a:t>LET'S PRACTISE USING "USED TO" AND "DIDN'T USE TO" TO TALK ABOUT THE STORY OF SAMUEL PEPYS.</a:t>
            </a:r>
            <a:endParaRPr lang="en-GB" sz="3650" spc="383">
              <a:solidFill>
                <a:srgbClr val="9B7266"/>
              </a:solidFill>
              <a:latin typeface="Arimo"/>
              <a:ea typeface="Arimo"/>
              <a:cs typeface="Arimo"/>
            </a:endParaRPr>
          </a:p>
          <a:p>
            <a:pPr algn="ctr">
              <a:lnSpc>
                <a:spcPts val="5156"/>
              </a:lnSpc>
              <a:spcBef>
                <a:spcPct val="0"/>
              </a:spcBef>
            </a:pPr>
            <a:endParaRPr lang="en-GB" sz="3650" spc="383" dirty="0">
              <a:solidFill>
                <a:srgbClr val="9B7266"/>
              </a:solidFill>
              <a:latin typeface="Arimo"/>
              <a:ea typeface="Arimo"/>
              <a:cs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8771521">
            <a:off x="-4355864" y="3026735"/>
            <a:ext cx="7539168" cy="11206219"/>
            <a:chOff x="0" y="0"/>
            <a:chExt cx="3175000" cy="4719320"/>
          </a:xfrm>
        </p:grpSpPr>
        <p:sp>
          <p:nvSpPr>
            <p:cNvPr id="3" name="Freeform 3"/>
            <p:cNvSpPr/>
            <p:nvPr/>
          </p:nvSpPr>
          <p:spPr>
            <a:xfrm>
              <a:off x="20320" y="21590"/>
              <a:ext cx="3154680" cy="4697730"/>
            </a:xfrm>
            <a:custGeom>
              <a:avLst/>
              <a:gdLst/>
              <a:ahLst/>
              <a:cxnLst/>
              <a:rect l="l" t="t" r="r" b="b"/>
              <a:pathLst>
                <a:path w="3154680" h="469773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2"/>
              <a:stretch>
                <a:fillRect l="-62151" r="-62151"/>
              </a:stretch>
            </a:blipFill>
          </p:spPr>
        </p:sp>
        <p:sp>
          <p:nvSpPr>
            <p:cNvPr id="4" name="Freeform 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3"/>
              <a:stretch>
                <a:fillRect l="-4322" t="-3535" r="-518"/>
              </a:stretch>
            </a:blipFill>
          </p:spPr>
        </p:sp>
      </p:grpSp>
      <p:sp>
        <p:nvSpPr>
          <p:cNvPr id="5" name="TextBox 5"/>
          <p:cNvSpPr txBox="1"/>
          <p:nvPr/>
        </p:nvSpPr>
        <p:spPr>
          <a:xfrm>
            <a:off x="61420" y="419448"/>
            <a:ext cx="9759913" cy="1094680"/>
          </a:xfrm>
          <a:prstGeom prst="rect">
            <a:avLst/>
          </a:prstGeom>
        </p:spPr>
        <p:txBody>
          <a:bodyPr lIns="0" tIns="0" rIns="0" bIns="0" rtlCol="0" anchor="t">
            <a:spAutoFit/>
          </a:bodyPr>
          <a:lstStyle/>
          <a:p>
            <a:pPr algn="ctr">
              <a:lnSpc>
                <a:spcPts val="8963"/>
              </a:lnSpc>
              <a:spcBef>
                <a:spcPct val="0"/>
              </a:spcBef>
            </a:pPr>
            <a:r>
              <a:rPr lang="en-US" sz="6402">
                <a:solidFill>
                  <a:srgbClr val="9B7266"/>
                </a:solidFill>
                <a:latin typeface="Black Mango SemiBold"/>
              </a:rPr>
              <a:t>Vocabulary   Practice</a:t>
            </a:r>
          </a:p>
        </p:txBody>
      </p:sp>
      <p:sp>
        <p:nvSpPr>
          <p:cNvPr id="6" name="TextBox 6"/>
          <p:cNvSpPr txBox="1"/>
          <p:nvPr/>
        </p:nvSpPr>
        <p:spPr>
          <a:xfrm>
            <a:off x="1439333" y="1810067"/>
            <a:ext cx="16848667" cy="1287145"/>
          </a:xfrm>
          <a:prstGeom prst="rect">
            <a:avLst/>
          </a:prstGeom>
        </p:spPr>
        <p:txBody>
          <a:bodyPr lIns="0" tIns="0" rIns="0" bIns="0" rtlCol="0" anchor="t">
            <a:spAutoFit/>
          </a:bodyPr>
          <a:lstStyle/>
          <a:p>
            <a:pPr>
              <a:lnSpc>
                <a:spcPts val="5179"/>
              </a:lnSpc>
            </a:pPr>
            <a:r>
              <a:rPr lang="en-US" sz="3650" dirty="0">
                <a:solidFill>
                  <a:srgbClr val="9B7266"/>
                </a:solidFill>
                <a:latin typeface="Canva Sans"/>
              </a:rPr>
              <a:t>So, how was the sharing session? Were you able to incorporate the vocabulary , "used to" and "didn't use to". </a:t>
            </a:r>
            <a:endParaRPr lang="en-US" sz="3699" dirty="0">
              <a:solidFill>
                <a:srgbClr val="9B7266"/>
              </a:solidFill>
              <a:latin typeface="Canva Sans"/>
            </a:endParaRPr>
          </a:p>
        </p:txBody>
      </p:sp>
      <p:sp>
        <p:nvSpPr>
          <p:cNvPr id="7" name="TextBox 7"/>
          <p:cNvSpPr txBox="1"/>
          <p:nvPr/>
        </p:nvSpPr>
        <p:spPr>
          <a:xfrm>
            <a:off x="3140094" y="3662204"/>
            <a:ext cx="12007813" cy="821055"/>
          </a:xfrm>
          <a:prstGeom prst="rect">
            <a:avLst/>
          </a:prstGeom>
        </p:spPr>
        <p:txBody>
          <a:bodyPr lIns="0" tIns="0" rIns="0" bIns="0" rtlCol="0" anchor="t">
            <a:spAutoFit/>
          </a:bodyPr>
          <a:lstStyle/>
          <a:p>
            <a:pPr>
              <a:lnSpc>
                <a:spcPts val="6719"/>
              </a:lnSpc>
              <a:spcBef>
                <a:spcPct val="0"/>
              </a:spcBef>
            </a:pPr>
            <a:r>
              <a:rPr lang="en-US" sz="4800" dirty="0">
                <a:solidFill>
                  <a:srgbClr val="9B7266"/>
                </a:solidFill>
                <a:latin typeface="Black Mango SemiBold"/>
              </a:rPr>
              <a:t>When do we use them?</a:t>
            </a:r>
          </a:p>
        </p:txBody>
      </p:sp>
      <p:sp>
        <p:nvSpPr>
          <p:cNvPr id="8" name="TextBox 8"/>
          <p:cNvSpPr txBox="1"/>
          <p:nvPr/>
        </p:nvSpPr>
        <p:spPr>
          <a:xfrm>
            <a:off x="2737991" y="4610838"/>
            <a:ext cx="14521309" cy="4647462"/>
          </a:xfrm>
          <a:prstGeom prst="rect">
            <a:avLst/>
          </a:prstGeom>
        </p:spPr>
        <p:txBody>
          <a:bodyPr lIns="0" tIns="0" rIns="0" bIns="0" rtlCol="0" anchor="t">
            <a:spAutoFit/>
          </a:bodyPr>
          <a:lstStyle/>
          <a:p>
            <a:pPr marL="711200" lvl="1" indent="-355600">
              <a:lnSpc>
                <a:spcPts val="4613"/>
              </a:lnSpc>
              <a:buFont typeface="Arial"/>
              <a:buChar char="•"/>
            </a:pPr>
            <a:r>
              <a:rPr lang="en-GB" sz="3250" spc="342">
                <a:solidFill>
                  <a:srgbClr val="9B7266"/>
                </a:solidFill>
                <a:latin typeface="Arimo"/>
              </a:rPr>
              <a:t>"USED TO" AND "DIDN'T USE TO" ARE EXPRESSIONS USED TO TALK ABOUT PAST HABITS OR CONDITIONS THAT ARE DIFFERENT FROM THE PRESENT.</a:t>
            </a:r>
            <a:endParaRPr lang="en-GB" sz="3250">
              <a:ea typeface="Calibri"/>
              <a:cs typeface="Calibri"/>
            </a:endParaRPr>
          </a:p>
          <a:p>
            <a:pPr>
              <a:lnSpc>
                <a:spcPts val="4613"/>
              </a:lnSpc>
            </a:pPr>
            <a:endParaRPr lang="en-GB" sz="3250" spc="342" dirty="0">
              <a:solidFill>
                <a:srgbClr val="9B7266"/>
              </a:solidFill>
              <a:latin typeface="Arimo"/>
              <a:ea typeface="Arimo"/>
              <a:cs typeface="Arimo"/>
            </a:endParaRPr>
          </a:p>
          <a:p>
            <a:pPr marL="711200" lvl="1" indent="-355600">
              <a:lnSpc>
                <a:spcPts val="4613"/>
              </a:lnSpc>
              <a:buFont typeface="Arial"/>
              <a:buChar char="•"/>
            </a:pPr>
            <a:r>
              <a:rPr lang="en-GB" sz="3250" spc="342" dirty="0">
                <a:solidFill>
                  <a:srgbClr val="9B7266"/>
                </a:solidFill>
                <a:latin typeface="Arimo"/>
              </a:rPr>
              <a:t>THESE EXPRESSIONS ARE USED TO DESCRIBE ACTIONS, BEHAVIOURS, OR SITUATIONS THAT WERE TRUE OR COMMON IN THE PAST BUT ARE NO LONGER TRUE OR COMMON NOW.</a:t>
            </a:r>
            <a:endParaRPr lang="en-GB" sz="3250" spc="342" dirty="0">
              <a:solidFill>
                <a:srgbClr val="9B7266"/>
              </a:solidFill>
              <a:latin typeface="Arimo"/>
              <a:ea typeface="Arimo"/>
              <a:cs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96147"/>
        </a:solidFill>
        <a:effectLst/>
      </p:bgPr>
    </p:bg>
    <p:spTree>
      <p:nvGrpSpPr>
        <p:cNvPr id="1" name=""/>
        <p:cNvGrpSpPr/>
        <p:nvPr/>
      </p:nvGrpSpPr>
      <p:grpSpPr>
        <a:xfrm>
          <a:off x="0" y="0"/>
          <a:ext cx="0" cy="0"/>
          <a:chOff x="0" y="0"/>
          <a:chExt cx="0" cy="0"/>
        </a:xfrm>
      </p:grpSpPr>
      <p:grpSp>
        <p:nvGrpSpPr>
          <p:cNvPr id="2" name="Group 2"/>
          <p:cNvGrpSpPr/>
          <p:nvPr/>
        </p:nvGrpSpPr>
        <p:grpSpPr>
          <a:xfrm>
            <a:off x="9985751" y="-161669"/>
            <a:ext cx="8801202" cy="10710373"/>
            <a:chOff x="0" y="0"/>
            <a:chExt cx="2318012" cy="2820839"/>
          </a:xfrm>
        </p:grpSpPr>
        <p:sp>
          <p:nvSpPr>
            <p:cNvPr id="3"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018"/>
                </a:lnSpc>
              </a:pPr>
              <a:endParaRPr/>
            </a:p>
          </p:txBody>
        </p:sp>
      </p:grpSp>
      <p:sp>
        <p:nvSpPr>
          <p:cNvPr id="5" name="Freeform 5"/>
          <p:cNvSpPr/>
          <p:nvPr/>
        </p:nvSpPr>
        <p:spPr>
          <a:xfrm rot="5400000" flipV="1">
            <a:off x="4000500" y="3591098"/>
            <a:ext cx="10287000" cy="3104804"/>
          </a:xfrm>
          <a:custGeom>
            <a:avLst/>
            <a:gdLst/>
            <a:ahLst/>
            <a:cxnLst/>
            <a:rect l="l" t="t" r="r" b="b"/>
            <a:pathLst>
              <a:path w="10287000" h="3104804">
                <a:moveTo>
                  <a:pt x="0" y="3104804"/>
                </a:moveTo>
                <a:lnTo>
                  <a:pt x="10287000" y="3104804"/>
                </a:lnTo>
                <a:lnTo>
                  <a:pt x="10287000" y="0"/>
                </a:lnTo>
                <a:lnTo>
                  <a:pt x="0" y="0"/>
                </a:lnTo>
                <a:lnTo>
                  <a:pt x="0" y="310480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flipV="1">
            <a:off x="14386352" y="4812518"/>
            <a:ext cx="4104513" cy="4114800"/>
          </a:xfrm>
          <a:custGeom>
            <a:avLst/>
            <a:gdLst/>
            <a:ahLst/>
            <a:cxnLst/>
            <a:rect l="l" t="t" r="r" b="b"/>
            <a:pathLst>
              <a:path w="4104513" h="4114800">
                <a:moveTo>
                  <a:pt x="4104513" y="4114800"/>
                </a:moveTo>
                <a:lnTo>
                  <a:pt x="0" y="4114800"/>
                </a:lnTo>
                <a:lnTo>
                  <a:pt x="0" y="0"/>
                </a:lnTo>
                <a:lnTo>
                  <a:pt x="4104513" y="0"/>
                </a:lnTo>
                <a:lnTo>
                  <a:pt x="4104513" y="4114800"/>
                </a:lnTo>
                <a:close/>
              </a:path>
            </a:pathLst>
          </a:custGeom>
          <a:blipFill>
            <a:blip r:embed="rId4">
              <a:alphaModFix amt="34000"/>
              <a:extLst>
                <a:ext uri="{96DAC541-7B7A-43D3-8B79-37D633B846F1}">
                  <asvg:svgBlip xmlns:asvg="http://schemas.microsoft.com/office/drawing/2016/SVG/main" r:embed="rId5"/>
                </a:ext>
              </a:extLst>
            </a:blip>
            <a:stretch>
              <a:fillRect/>
            </a:stretch>
          </a:blipFill>
        </p:spPr>
      </p:sp>
      <p:sp>
        <p:nvSpPr>
          <p:cNvPr id="7" name="Freeform 7"/>
          <p:cNvSpPr/>
          <p:nvPr/>
        </p:nvSpPr>
        <p:spPr>
          <a:xfrm>
            <a:off x="5039487" y="6172200"/>
            <a:ext cx="4104513" cy="4114800"/>
          </a:xfrm>
          <a:custGeom>
            <a:avLst/>
            <a:gdLst/>
            <a:ahLst/>
            <a:cxnLst/>
            <a:rect l="l" t="t" r="r" b="b"/>
            <a:pathLst>
              <a:path w="4104513" h="4114800">
                <a:moveTo>
                  <a:pt x="0" y="0"/>
                </a:moveTo>
                <a:lnTo>
                  <a:pt x="4104513" y="0"/>
                </a:lnTo>
                <a:lnTo>
                  <a:pt x="4104513" y="4114800"/>
                </a:lnTo>
                <a:lnTo>
                  <a:pt x="0" y="4114800"/>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sp>
      <p:sp>
        <p:nvSpPr>
          <p:cNvPr id="8" name="Freeform 8"/>
          <p:cNvSpPr/>
          <p:nvPr/>
        </p:nvSpPr>
        <p:spPr>
          <a:xfrm flipH="1" flipV="1">
            <a:off x="12334096" y="266700"/>
            <a:ext cx="4104513" cy="4114800"/>
          </a:xfrm>
          <a:custGeom>
            <a:avLst/>
            <a:gdLst/>
            <a:ahLst/>
            <a:cxnLst/>
            <a:rect l="l" t="t" r="r" b="b"/>
            <a:pathLst>
              <a:path w="4104513" h="4114800">
                <a:moveTo>
                  <a:pt x="4104513" y="4114800"/>
                </a:moveTo>
                <a:lnTo>
                  <a:pt x="0" y="4114800"/>
                </a:lnTo>
                <a:lnTo>
                  <a:pt x="0" y="0"/>
                </a:lnTo>
                <a:lnTo>
                  <a:pt x="4104513" y="0"/>
                </a:lnTo>
                <a:lnTo>
                  <a:pt x="4104513" y="411480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sp>
        <p:nvSpPr>
          <p:cNvPr id="9" name="Freeform 9"/>
          <p:cNvSpPr/>
          <p:nvPr/>
        </p:nvSpPr>
        <p:spPr>
          <a:xfrm>
            <a:off x="378279" y="1468833"/>
            <a:ext cx="4104513" cy="4114800"/>
          </a:xfrm>
          <a:custGeom>
            <a:avLst/>
            <a:gdLst/>
            <a:ahLst/>
            <a:cxnLst/>
            <a:rect l="l" t="t" r="r" b="b"/>
            <a:pathLst>
              <a:path w="4104513" h="4114800">
                <a:moveTo>
                  <a:pt x="0" y="0"/>
                </a:moveTo>
                <a:lnTo>
                  <a:pt x="4104513" y="0"/>
                </a:lnTo>
                <a:lnTo>
                  <a:pt x="4104513" y="4114800"/>
                </a:lnTo>
                <a:lnTo>
                  <a:pt x="0" y="4114800"/>
                </a:lnTo>
                <a:lnTo>
                  <a:pt x="0" y="0"/>
                </a:lnTo>
                <a:close/>
              </a:path>
            </a:pathLst>
          </a:custGeom>
          <a:blipFill>
            <a:blip r:embed="rId4">
              <a:alphaModFix amt="28000"/>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266206" y="590856"/>
            <a:ext cx="11100846" cy="780438"/>
          </a:xfrm>
          <a:prstGeom prst="rect">
            <a:avLst/>
          </a:prstGeom>
        </p:spPr>
        <p:txBody>
          <a:bodyPr lIns="0" tIns="0" rIns="0" bIns="0" rtlCol="0" anchor="t">
            <a:spAutoFit/>
          </a:bodyPr>
          <a:lstStyle/>
          <a:p>
            <a:pPr>
              <a:lnSpc>
                <a:spcPts val="6333"/>
              </a:lnSpc>
              <a:spcBef>
                <a:spcPct val="0"/>
              </a:spcBef>
            </a:pPr>
            <a:r>
              <a:rPr lang="en-US" sz="4500" spc="339" dirty="0">
                <a:solidFill>
                  <a:srgbClr val="FFFFFF"/>
                </a:solidFill>
                <a:latin typeface="Black Mango SemiBold Bold"/>
              </a:rPr>
              <a:t>How do we use "used to"?</a:t>
            </a:r>
          </a:p>
        </p:txBody>
      </p:sp>
      <p:sp>
        <p:nvSpPr>
          <p:cNvPr id="11" name="TextBox 11"/>
          <p:cNvSpPr txBox="1"/>
          <p:nvPr/>
        </p:nvSpPr>
        <p:spPr>
          <a:xfrm>
            <a:off x="378279" y="1842291"/>
            <a:ext cx="15565755" cy="3348737"/>
          </a:xfrm>
          <a:prstGeom prst="rect">
            <a:avLst/>
          </a:prstGeom>
        </p:spPr>
        <p:txBody>
          <a:bodyPr lIns="0" tIns="0" rIns="0" bIns="0" rtlCol="0" anchor="t">
            <a:spAutoFit/>
          </a:bodyPr>
          <a:lstStyle/>
          <a:p>
            <a:pPr marL="681355" lvl="1" indent="-340360">
              <a:lnSpc>
                <a:spcPts val="4418"/>
              </a:lnSpc>
              <a:buFont typeface="Arial"/>
              <a:buChar char="•"/>
            </a:pPr>
            <a:r>
              <a:rPr lang="en-US" sz="3150" spc="328" dirty="0">
                <a:solidFill>
                  <a:srgbClr val="FFFFFF"/>
                </a:solidFill>
                <a:latin typeface="Noto Serif Display Medium"/>
              </a:rPr>
              <a:t>"used to" is used to talk about past habits, actions, or situations that occurred regularly or for a long period in the past but are no longer happening now.</a:t>
            </a:r>
            <a:endParaRPr lang="en-US"/>
          </a:p>
          <a:p>
            <a:pPr>
              <a:lnSpc>
                <a:spcPts val="4418"/>
              </a:lnSpc>
            </a:pPr>
            <a:endParaRPr lang="en-US" sz="3156" spc="328">
              <a:solidFill>
                <a:srgbClr val="FFFFFF"/>
              </a:solidFill>
              <a:latin typeface="Noto Serif Display Medium"/>
            </a:endParaRPr>
          </a:p>
          <a:p>
            <a:pPr marL="681355" lvl="1" indent="-340360">
              <a:lnSpc>
                <a:spcPts val="4418"/>
              </a:lnSpc>
              <a:buFont typeface="Arial"/>
              <a:buChar char="•"/>
            </a:pPr>
            <a:r>
              <a:rPr lang="en-US" sz="3150" spc="328" dirty="0">
                <a:solidFill>
                  <a:srgbClr val="FFFFFF"/>
                </a:solidFill>
                <a:latin typeface="Noto Serif Display Medium"/>
              </a:rPr>
              <a:t>Structure: Subject + used to + base verb</a:t>
            </a:r>
            <a:endParaRPr lang="en-US" sz="3150" spc="328" dirty="0">
              <a:solidFill>
                <a:srgbClr val="FFFFFF"/>
              </a:solidFill>
              <a:latin typeface="Noto Serif Display Medium"/>
              <a:ea typeface="Noto Serif Display Medium"/>
              <a:cs typeface="Noto Serif Display Medium"/>
            </a:endParaRPr>
          </a:p>
          <a:p>
            <a:pPr>
              <a:lnSpc>
                <a:spcPts val="4418"/>
              </a:lnSpc>
              <a:spcBef>
                <a:spcPct val="0"/>
              </a:spcBef>
            </a:pPr>
            <a:r>
              <a:rPr lang="en-US" sz="3150" spc="328" dirty="0">
                <a:solidFill>
                  <a:srgbClr val="FFFFFF"/>
                </a:solidFill>
                <a:latin typeface="Noto Serif Display Medium"/>
              </a:rPr>
              <a:t>. </a:t>
            </a:r>
            <a:endParaRPr lang="en-US" sz="3150" spc="328" dirty="0">
              <a:solidFill>
                <a:srgbClr val="FFFFFF"/>
              </a:solidFill>
              <a:latin typeface="Noto Serif Display Medium"/>
              <a:ea typeface="Noto Serif Display Medium"/>
              <a:cs typeface="Noto Serif Display Medium"/>
            </a:endParaRPr>
          </a:p>
        </p:txBody>
      </p:sp>
      <p:sp>
        <p:nvSpPr>
          <p:cNvPr id="12" name="TextBox 12"/>
          <p:cNvSpPr txBox="1"/>
          <p:nvPr/>
        </p:nvSpPr>
        <p:spPr>
          <a:xfrm>
            <a:off x="6264904" y="5526483"/>
            <a:ext cx="12023096" cy="4229660"/>
          </a:xfrm>
          <a:prstGeom prst="rect">
            <a:avLst/>
          </a:prstGeom>
        </p:spPr>
        <p:txBody>
          <a:bodyPr lIns="0" tIns="0" rIns="0" bIns="0" rtlCol="0" anchor="t">
            <a:spAutoFit/>
          </a:bodyPr>
          <a:lstStyle/>
          <a:p>
            <a:pPr marL="576936" lvl="1" indent="-288468">
              <a:lnSpc>
                <a:spcPts val="3741"/>
              </a:lnSpc>
              <a:buFont typeface="Arial"/>
              <a:buChar char="•"/>
            </a:pPr>
            <a:r>
              <a:rPr lang="en-US" sz="2672" spc="277">
                <a:solidFill>
                  <a:srgbClr val="FFFFFF"/>
                </a:solidFill>
                <a:latin typeface="Noto Serif Display Medium"/>
              </a:rPr>
              <a:t>I used to live in the countryside.</a:t>
            </a:r>
          </a:p>
          <a:p>
            <a:pPr marL="1153872" lvl="2" indent="-384624">
              <a:lnSpc>
                <a:spcPts val="3741"/>
              </a:lnSpc>
              <a:buFont typeface="Arial"/>
              <a:buChar char="⚬"/>
            </a:pPr>
            <a:r>
              <a:rPr lang="en-US" sz="2672" spc="277">
                <a:solidFill>
                  <a:srgbClr val="FFFFFF"/>
                </a:solidFill>
                <a:latin typeface="Noto Serif Display Medium"/>
              </a:rPr>
              <a:t>This means I lived in the countryside in the past, but now I don't live there anymore.</a:t>
            </a:r>
          </a:p>
          <a:p>
            <a:pPr marL="576936" lvl="1" indent="-288468">
              <a:lnSpc>
                <a:spcPts val="3741"/>
              </a:lnSpc>
              <a:buFont typeface="Arial"/>
              <a:buChar char="•"/>
            </a:pPr>
            <a:r>
              <a:rPr lang="en-US" sz="2672" spc="277">
                <a:solidFill>
                  <a:srgbClr val="FFFFFF"/>
                </a:solidFill>
                <a:latin typeface="Noto Serif Display Medium"/>
              </a:rPr>
              <a:t>She used to play the piano every day.</a:t>
            </a:r>
          </a:p>
          <a:p>
            <a:pPr marL="1153872" lvl="2" indent="-384624">
              <a:lnSpc>
                <a:spcPts val="3741"/>
              </a:lnSpc>
              <a:buFont typeface="Arial"/>
              <a:buChar char="⚬"/>
            </a:pPr>
            <a:r>
              <a:rPr lang="en-US" sz="2672" spc="277">
                <a:solidFill>
                  <a:srgbClr val="FFFFFF"/>
                </a:solidFill>
                <a:latin typeface="Noto Serif Display Medium"/>
              </a:rPr>
              <a:t>This means she played the piano regularly in the past, but she doesn't do it anymore.</a:t>
            </a:r>
          </a:p>
          <a:p>
            <a:pPr marL="576936" lvl="1" indent="-288468">
              <a:lnSpc>
                <a:spcPts val="3741"/>
              </a:lnSpc>
              <a:buFont typeface="Arial"/>
              <a:buChar char="•"/>
            </a:pPr>
            <a:r>
              <a:rPr lang="en-US" sz="2672" spc="277">
                <a:solidFill>
                  <a:srgbClr val="FFFFFF"/>
                </a:solidFill>
                <a:latin typeface="Noto Serif Display Medium"/>
              </a:rPr>
              <a:t>We used to go camping every summer.</a:t>
            </a:r>
          </a:p>
          <a:p>
            <a:pPr marL="1153872" lvl="2" indent="-384624">
              <a:lnSpc>
                <a:spcPts val="3741"/>
              </a:lnSpc>
              <a:spcBef>
                <a:spcPct val="0"/>
              </a:spcBef>
              <a:buFont typeface="Arial"/>
              <a:buChar char="⚬"/>
            </a:pPr>
            <a:r>
              <a:rPr lang="en-US" sz="2672" spc="277">
                <a:solidFill>
                  <a:srgbClr val="FFFFFF"/>
                </a:solidFill>
                <a:latin typeface="Noto Serif Display Medium"/>
              </a:rPr>
              <a:t>This means we went camping every summer in the past, but we don't do it anymore.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96147"/>
        </a:solidFill>
        <a:effectLst/>
      </p:bgPr>
    </p:bg>
    <p:spTree>
      <p:nvGrpSpPr>
        <p:cNvPr id="1" name=""/>
        <p:cNvGrpSpPr/>
        <p:nvPr/>
      </p:nvGrpSpPr>
      <p:grpSpPr>
        <a:xfrm>
          <a:off x="0" y="0"/>
          <a:ext cx="0" cy="0"/>
          <a:chOff x="0" y="0"/>
          <a:chExt cx="0" cy="0"/>
        </a:xfrm>
      </p:grpSpPr>
      <p:grpSp>
        <p:nvGrpSpPr>
          <p:cNvPr id="2" name="Group 2"/>
          <p:cNvGrpSpPr/>
          <p:nvPr/>
        </p:nvGrpSpPr>
        <p:grpSpPr>
          <a:xfrm>
            <a:off x="9985751" y="-161669"/>
            <a:ext cx="8801202" cy="10710373"/>
            <a:chOff x="0" y="0"/>
            <a:chExt cx="2318012" cy="2820839"/>
          </a:xfrm>
        </p:grpSpPr>
        <p:sp>
          <p:nvSpPr>
            <p:cNvPr id="3"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018"/>
                </a:lnSpc>
              </a:pPr>
              <a:endParaRPr/>
            </a:p>
          </p:txBody>
        </p:sp>
      </p:grpSp>
      <p:sp>
        <p:nvSpPr>
          <p:cNvPr id="5" name="Freeform 5"/>
          <p:cNvSpPr/>
          <p:nvPr/>
        </p:nvSpPr>
        <p:spPr>
          <a:xfrm rot="5400000" flipV="1">
            <a:off x="4000500" y="3591098"/>
            <a:ext cx="10287000" cy="3104804"/>
          </a:xfrm>
          <a:custGeom>
            <a:avLst/>
            <a:gdLst/>
            <a:ahLst/>
            <a:cxnLst/>
            <a:rect l="l" t="t" r="r" b="b"/>
            <a:pathLst>
              <a:path w="10287000" h="3104804">
                <a:moveTo>
                  <a:pt x="0" y="3104804"/>
                </a:moveTo>
                <a:lnTo>
                  <a:pt x="10287000" y="3104804"/>
                </a:lnTo>
                <a:lnTo>
                  <a:pt x="10287000" y="0"/>
                </a:lnTo>
                <a:lnTo>
                  <a:pt x="0" y="0"/>
                </a:lnTo>
                <a:lnTo>
                  <a:pt x="0" y="310480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flipV="1">
            <a:off x="14386352" y="4812518"/>
            <a:ext cx="4104513" cy="4114800"/>
          </a:xfrm>
          <a:custGeom>
            <a:avLst/>
            <a:gdLst/>
            <a:ahLst/>
            <a:cxnLst/>
            <a:rect l="l" t="t" r="r" b="b"/>
            <a:pathLst>
              <a:path w="4104513" h="4114800">
                <a:moveTo>
                  <a:pt x="4104513" y="4114800"/>
                </a:moveTo>
                <a:lnTo>
                  <a:pt x="0" y="4114800"/>
                </a:lnTo>
                <a:lnTo>
                  <a:pt x="0" y="0"/>
                </a:lnTo>
                <a:lnTo>
                  <a:pt x="4104513" y="0"/>
                </a:lnTo>
                <a:lnTo>
                  <a:pt x="4104513" y="4114800"/>
                </a:lnTo>
                <a:close/>
              </a:path>
            </a:pathLst>
          </a:custGeom>
          <a:blipFill>
            <a:blip r:embed="rId4">
              <a:alphaModFix amt="34000"/>
              <a:extLst>
                <a:ext uri="{96DAC541-7B7A-43D3-8B79-37D633B846F1}">
                  <asvg:svgBlip xmlns:asvg="http://schemas.microsoft.com/office/drawing/2016/SVG/main" r:embed="rId5"/>
                </a:ext>
              </a:extLst>
            </a:blip>
            <a:stretch>
              <a:fillRect/>
            </a:stretch>
          </a:blipFill>
        </p:spPr>
      </p:sp>
      <p:sp>
        <p:nvSpPr>
          <p:cNvPr id="7" name="Freeform 7"/>
          <p:cNvSpPr/>
          <p:nvPr/>
        </p:nvSpPr>
        <p:spPr>
          <a:xfrm>
            <a:off x="5039487" y="6172200"/>
            <a:ext cx="4104513" cy="4114800"/>
          </a:xfrm>
          <a:custGeom>
            <a:avLst/>
            <a:gdLst/>
            <a:ahLst/>
            <a:cxnLst/>
            <a:rect l="l" t="t" r="r" b="b"/>
            <a:pathLst>
              <a:path w="4104513" h="4114800">
                <a:moveTo>
                  <a:pt x="0" y="0"/>
                </a:moveTo>
                <a:lnTo>
                  <a:pt x="4104513" y="0"/>
                </a:lnTo>
                <a:lnTo>
                  <a:pt x="4104513" y="4114800"/>
                </a:lnTo>
                <a:lnTo>
                  <a:pt x="0" y="4114800"/>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sp>
      <p:sp>
        <p:nvSpPr>
          <p:cNvPr id="8" name="Freeform 8"/>
          <p:cNvSpPr/>
          <p:nvPr/>
        </p:nvSpPr>
        <p:spPr>
          <a:xfrm flipH="1" flipV="1">
            <a:off x="12334096" y="266700"/>
            <a:ext cx="4104513" cy="4114800"/>
          </a:xfrm>
          <a:custGeom>
            <a:avLst/>
            <a:gdLst/>
            <a:ahLst/>
            <a:cxnLst/>
            <a:rect l="l" t="t" r="r" b="b"/>
            <a:pathLst>
              <a:path w="4104513" h="4114800">
                <a:moveTo>
                  <a:pt x="4104513" y="4114800"/>
                </a:moveTo>
                <a:lnTo>
                  <a:pt x="0" y="4114800"/>
                </a:lnTo>
                <a:lnTo>
                  <a:pt x="0" y="0"/>
                </a:lnTo>
                <a:lnTo>
                  <a:pt x="4104513" y="0"/>
                </a:lnTo>
                <a:lnTo>
                  <a:pt x="4104513" y="411480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sp>
      <p:sp>
        <p:nvSpPr>
          <p:cNvPr id="9" name="Freeform 9"/>
          <p:cNvSpPr/>
          <p:nvPr/>
        </p:nvSpPr>
        <p:spPr>
          <a:xfrm>
            <a:off x="378279" y="1468833"/>
            <a:ext cx="4104513" cy="4114800"/>
          </a:xfrm>
          <a:custGeom>
            <a:avLst/>
            <a:gdLst/>
            <a:ahLst/>
            <a:cxnLst/>
            <a:rect l="l" t="t" r="r" b="b"/>
            <a:pathLst>
              <a:path w="4104513" h="4114800">
                <a:moveTo>
                  <a:pt x="0" y="0"/>
                </a:moveTo>
                <a:lnTo>
                  <a:pt x="4104513" y="0"/>
                </a:lnTo>
                <a:lnTo>
                  <a:pt x="4104513" y="4114800"/>
                </a:lnTo>
                <a:lnTo>
                  <a:pt x="0" y="4114800"/>
                </a:lnTo>
                <a:lnTo>
                  <a:pt x="0" y="0"/>
                </a:lnTo>
                <a:close/>
              </a:path>
            </a:pathLst>
          </a:custGeom>
          <a:blipFill>
            <a:blip r:embed="rId4">
              <a:alphaModFix amt="28000"/>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266206" y="590856"/>
            <a:ext cx="11100846" cy="780438"/>
          </a:xfrm>
          <a:prstGeom prst="rect">
            <a:avLst/>
          </a:prstGeom>
        </p:spPr>
        <p:txBody>
          <a:bodyPr lIns="0" tIns="0" rIns="0" bIns="0" rtlCol="0" anchor="t">
            <a:spAutoFit/>
          </a:bodyPr>
          <a:lstStyle/>
          <a:p>
            <a:pPr>
              <a:lnSpc>
                <a:spcPts val="6333"/>
              </a:lnSpc>
              <a:spcBef>
                <a:spcPct val="0"/>
              </a:spcBef>
            </a:pPr>
            <a:r>
              <a:rPr lang="en-US" sz="4500" spc="339" dirty="0">
                <a:solidFill>
                  <a:srgbClr val="FFFFFF"/>
                </a:solidFill>
                <a:latin typeface="Black Mango SemiBold Bold"/>
              </a:rPr>
              <a:t>How do we use "didn't use to"?</a:t>
            </a:r>
          </a:p>
        </p:txBody>
      </p:sp>
      <p:sp>
        <p:nvSpPr>
          <p:cNvPr id="11" name="TextBox 11"/>
          <p:cNvSpPr txBox="1"/>
          <p:nvPr/>
        </p:nvSpPr>
        <p:spPr>
          <a:xfrm>
            <a:off x="378279" y="1851816"/>
            <a:ext cx="15658525" cy="3734420"/>
          </a:xfrm>
          <a:prstGeom prst="rect">
            <a:avLst/>
          </a:prstGeom>
        </p:spPr>
        <p:txBody>
          <a:bodyPr lIns="0" tIns="0" rIns="0" bIns="0" rtlCol="0" anchor="t">
            <a:spAutoFit/>
          </a:bodyPr>
          <a:lstStyle/>
          <a:p>
            <a:pPr marL="645795" lvl="1" indent="-322580">
              <a:lnSpc>
                <a:spcPts val="4188"/>
              </a:lnSpc>
              <a:buFont typeface="Arial"/>
              <a:buChar char="•"/>
            </a:pPr>
            <a:r>
              <a:rPr lang="en-US" sz="2950" spc="311" dirty="0">
                <a:solidFill>
                  <a:srgbClr val="FFFFFF"/>
                </a:solidFill>
                <a:latin typeface="Noto Serif Display Medium"/>
              </a:rPr>
              <a:t>"didn't use to" is used to talk about past habits, actions, or situations that were not true or common in the past but have changed and become true or common now.</a:t>
            </a:r>
            <a:endParaRPr lang="en-US" sz="2950" dirty="0"/>
          </a:p>
          <a:p>
            <a:pPr>
              <a:lnSpc>
                <a:spcPts val="4188"/>
              </a:lnSpc>
            </a:pPr>
            <a:endParaRPr lang="en-US" sz="2991" spc="311" dirty="0">
              <a:solidFill>
                <a:srgbClr val="FFFFFF"/>
              </a:solidFill>
              <a:latin typeface="Noto Serif Display Medium"/>
            </a:endParaRPr>
          </a:p>
          <a:p>
            <a:pPr marL="645795" lvl="1" indent="-322580">
              <a:lnSpc>
                <a:spcPts val="4188"/>
              </a:lnSpc>
              <a:buFont typeface="Arial"/>
              <a:buChar char="•"/>
            </a:pPr>
            <a:r>
              <a:rPr lang="en-US" sz="2950" spc="311" dirty="0">
                <a:solidFill>
                  <a:srgbClr val="FFFFFF"/>
                </a:solidFill>
                <a:latin typeface="Noto Serif Display Medium"/>
              </a:rPr>
              <a:t>Structure: Subject + didn't use to + base verb</a:t>
            </a:r>
            <a:endParaRPr lang="en-US" sz="2950" spc="311" dirty="0">
              <a:solidFill>
                <a:srgbClr val="FFFFFF"/>
              </a:solidFill>
              <a:latin typeface="Noto Serif Display Medium"/>
              <a:ea typeface="Noto Serif Display Medium"/>
              <a:cs typeface="Noto Serif Display Medium"/>
            </a:endParaRPr>
          </a:p>
          <a:p>
            <a:pPr>
              <a:lnSpc>
                <a:spcPts val="4188"/>
              </a:lnSpc>
            </a:pPr>
            <a:endParaRPr lang="en-US" sz="2991" spc="311" dirty="0">
              <a:solidFill>
                <a:srgbClr val="FFFFFF"/>
              </a:solidFill>
              <a:latin typeface="Noto Serif Display Medium"/>
            </a:endParaRPr>
          </a:p>
          <a:p>
            <a:pPr>
              <a:lnSpc>
                <a:spcPts val="4188"/>
              </a:lnSpc>
              <a:spcBef>
                <a:spcPct val="0"/>
              </a:spcBef>
            </a:pPr>
            <a:r>
              <a:rPr lang="en-US" sz="2950" spc="311" dirty="0">
                <a:solidFill>
                  <a:srgbClr val="FFFFFF"/>
                </a:solidFill>
                <a:latin typeface="Noto Serif Display Medium"/>
              </a:rPr>
              <a:t>. </a:t>
            </a:r>
            <a:endParaRPr lang="en-US" sz="2950" spc="311" dirty="0">
              <a:solidFill>
                <a:srgbClr val="FFFFFF"/>
              </a:solidFill>
              <a:latin typeface="Noto Serif Display Medium"/>
              <a:ea typeface="Noto Serif Display Medium"/>
              <a:cs typeface="Noto Serif Display Medium"/>
            </a:endParaRPr>
          </a:p>
        </p:txBody>
      </p:sp>
      <p:sp>
        <p:nvSpPr>
          <p:cNvPr id="12" name="TextBox 12"/>
          <p:cNvSpPr txBox="1"/>
          <p:nvPr/>
        </p:nvSpPr>
        <p:spPr>
          <a:xfrm>
            <a:off x="5756547" y="5536008"/>
            <a:ext cx="12531453" cy="4841469"/>
          </a:xfrm>
          <a:prstGeom prst="rect">
            <a:avLst/>
          </a:prstGeom>
        </p:spPr>
        <p:txBody>
          <a:bodyPr lIns="0" tIns="0" rIns="0" bIns="0" rtlCol="0" anchor="t">
            <a:spAutoFit/>
          </a:bodyPr>
          <a:lstStyle/>
          <a:p>
            <a:pPr marL="601329" lvl="1" indent="-300665">
              <a:lnSpc>
                <a:spcPts val="3899"/>
              </a:lnSpc>
              <a:buFont typeface="Arial"/>
              <a:buChar char="•"/>
            </a:pPr>
            <a:r>
              <a:rPr lang="en-US" sz="2785" spc="289" dirty="0">
                <a:solidFill>
                  <a:srgbClr val="FFFFFF"/>
                </a:solidFill>
                <a:latin typeface="Noto Serif Display Medium"/>
              </a:rPr>
              <a:t>I didn't use to like broccoli, but now I love it.</a:t>
            </a:r>
          </a:p>
          <a:p>
            <a:pPr marL="1202659" lvl="2" indent="-400886">
              <a:lnSpc>
                <a:spcPts val="3899"/>
              </a:lnSpc>
              <a:buFont typeface="Arial"/>
              <a:buChar char="⚬"/>
            </a:pPr>
            <a:r>
              <a:rPr lang="en-US" sz="2785" spc="289" dirty="0">
                <a:solidFill>
                  <a:srgbClr val="FFFFFF"/>
                </a:solidFill>
                <a:latin typeface="Noto Serif Display Medium"/>
              </a:rPr>
              <a:t>This means I didn't like broccoli in the past, but now I enjoy eating it.</a:t>
            </a:r>
          </a:p>
          <a:p>
            <a:pPr marL="601329" lvl="1" indent="-300665">
              <a:lnSpc>
                <a:spcPts val="3899"/>
              </a:lnSpc>
              <a:buFont typeface="Arial"/>
              <a:buChar char="•"/>
            </a:pPr>
            <a:r>
              <a:rPr lang="en-US" sz="2785" spc="289" dirty="0">
                <a:solidFill>
                  <a:srgbClr val="FFFFFF"/>
                </a:solidFill>
                <a:latin typeface="Noto Serif Display Medium"/>
              </a:rPr>
              <a:t>They didn't use to have a pet, but now they have a dog.</a:t>
            </a:r>
          </a:p>
          <a:p>
            <a:pPr marL="1202659" lvl="2" indent="-400886">
              <a:lnSpc>
                <a:spcPts val="3899"/>
              </a:lnSpc>
              <a:buFont typeface="Arial"/>
              <a:buChar char="⚬"/>
            </a:pPr>
            <a:r>
              <a:rPr lang="en-US" sz="2785" spc="289" dirty="0">
                <a:solidFill>
                  <a:srgbClr val="FFFFFF"/>
                </a:solidFill>
                <a:latin typeface="Noto Serif Display Medium"/>
              </a:rPr>
              <a:t>This means they didn't have a pet in the past, but now they own a dog.</a:t>
            </a:r>
          </a:p>
          <a:p>
            <a:pPr marL="601329" lvl="1" indent="-300665">
              <a:lnSpc>
                <a:spcPts val="3899"/>
              </a:lnSpc>
              <a:buFont typeface="Arial"/>
              <a:buChar char="•"/>
            </a:pPr>
            <a:r>
              <a:rPr lang="en-US" sz="2785" spc="289" dirty="0">
                <a:solidFill>
                  <a:srgbClr val="FFFFFF"/>
                </a:solidFill>
                <a:latin typeface="Noto Serif Display Medium"/>
              </a:rPr>
              <a:t>He didn't use to speak Spanish, but now he is fluent.</a:t>
            </a:r>
          </a:p>
          <a:p>
            <a:pPr marL="1202659" lvl="2" indent="-400886">
              <a:lnSpc>
                <a:spcPts val="3899"/>
              </a:lnSpc>
              <a:buFont typeface="Arial"/>
              <a:buChar char="⚬"/>
            </a:pPr>
            <a:r>
              <a:rPr lang="en-US" sz="2785" spc="289" dirty="0">
                <a:solidFill>
                  <a:srgbClr val="FFFFFF"/>
                </a:solidFill>
                <a:latin typeface="Noto Serif Display Medium"/>
              </a:rPr>
              <a:t>This means he didn't speak Spanish in the past, but now he can speak it fluently.</a:t>
            </a:r>
          </a:p>
          <a:p>
            <a:pPr marL="1202659" lvl="2" indent="-400886">
              <a:lnSpc>
                <a:spcPts val="3899"/>
              </a:lnSpc>
              <a:spcBef>
                <a:spcPct val="0"/>
              </a:spcBef>
              <a:buFont typeface="Arial"/>
              <a:buChar char="⚬"/>
            </a:pPr>
            <a:endParaRPr lang="en-US" sz="2785" spc="289" dirty="0">
              <a:solidFill>
                <a:srgbClr val="FFFFFF"/>
              </a:solidFill>
              <a:latin typeface="Noto Serif Display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AutoShape 3"/>
          <p:cNvSpPr/>
          <p:nvPr/>
        </p:nvSpPr>
        <p:spPr>
          <a:xfrm rot="5418902">
            <a:off x="3781923" y="559429"/>
            <a:ext cx="4387642" cy="0"/>
          </a:xfrm>
          <a:prstGeom prst="line">
            <a:avLst/>
          </a:prstGeom>
          <a:ln w="38100" cap="flat">
            <a:solidFill>
              <a:srgbClr val="796147"/>
            </a:solidFill>
            <a:prstDash val="solid"/>
            <a:headEnd type="none" w="sm" len="sm"/>
            <a:tailEnd type="none" w="sm" len="sm"/>
          </a:ln>
        </p:spPr>
      </p:sp>
      <p:sp>
        <p:nvSpPr>
          <p:cNvPr id="4" name="AutoShape 4"/>
          <p:cNvSpPr/>
          <p:nvPr/>
        </p:nvSpPr>
        <p:spPr>
          <a:xfrm rot="5418902">
            <a:off x="3719698" y="9512144"/>
            <a:ext cx="4387642" cy="0"/>
          </a:xfrm>
          <a:prstGeom prst="line">
            <a:avLst/>
          </a:prstGeom>
          <a:ln w="38100" cap="flat">
            <a:solidFill>
              <a:srgbClr val="796147"/>
            </a:solidFill>
            <a:prstDash val="solid"/>
            <a:headEnd type="none" w="sm" len="sm"/>
            <a:tailEnd type="none" w="sm" len="sm"/>
          </a:ln>
        </p:spPr>
      </p:sp>
      <p:sp>
        <p:nvSpPr>
          <p:cNvPr id="5" name="TextBox 5"/>
          <p:cNvSpPr txBox="1"/>
          <p:nvPr/>
        </p:nvSpPr>
        <p:spPr>
          <a:xfrm rot="1078206">
            <a:off x="7852677" y="1864060"/>
            <a:ext cx="7125099" cy="3364698"/>
          </a:xfrm>
          <a:prstGeom prst="rect">
            <a:avLst/>
          </a:prstGeom>
        </p:spPr>
        <p:txBody>
          <a:bodyPr lIns="0" tIns="0" rIns="0" bIns="0" rtlCol="0" anchor="t">
            <a:spAutoFit/>
          </a:bodyPr>
          <a:lstStyle/>
          <a:p>
            <a:pPr algn="ctr">
              <a:lnSpc>
                <a:spcPts val="13567"/>
              </a:lnSpc>
              <a:spcBef>
                <a:spcPct val="0"/>
              </a:spcBef>
            </a:pPr>
            <a:r>
              <a:rPr lang="en-US" sz="9690">
                <a:solidFill>
                  <a:srgbClr val="9B7266"/>
                </a:solidFill>
                <a:latin typeface="Black Mango Semi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624</Words>
  <Application>Microsoft Office PowerPoint</Application>
  <PresentationFormat>Custom</PresentationFormat>
  <Paragraphs>43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Black Mango SemiBold Bold</vt:lpstr>
      <vt:lpstr>Arimo</vt:lpstr>
      <vt:lpstr>Noto Serif Display Medium</vt:lpstr>
      <vt:lpstr>Arial</vt:lpstr>
      <vt:lpstr>Calibri</vt:lpstr>
      <vt:lpstr>Canva Sans</vt:lpstr>
      <vt:lpstr>Black Mango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Year 6 Module 3 V2</dc:title>
  <cp:lastModifiedBy>Madihah Rehana binti Ku Othman</cp:lastModifiedBy>
  <cp:revision>24</cp:revision>
  <dcterms:created xsi:type="dcterms:W3CDTF">2006-08-16T00:00:00Z</dcterms:created>
  <dcterms:modified xsi:type="dcterms:W3CDTF">2023-07-12T07:42:40Z</dcterms:modified>
  <dc:identifier>DAFly_faohc</dc:identifier>
</cp:coreProperties>
</file>